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8"/>
  </p:notesMasterIdLst>
  <p:sldIdLst>
    <p:sldId id="256" r:id="rId5"/>
    <p:sldId id="421" r:id="rId6"/>
    <p:sldId id="286" r:id="rId7"/>
    <p:sldId id="320" r:id="rId8"/>
    <p:sldId id="385" r:id="rId9"/>
    <p:sldId id="383" r:id="rId10"/>
    <p:sldId id="384" r:id="rId11"/>
    <p:sldId id="363" r:id="rId12"/>
    <p:sldId id="358" r:id="rId13"/>
    <p:sldId id="359" r:id="rId14"/>
    <p:sldId id="392" r:id="rId15"/>
    <p:sldId id="360" r:id="rId16"/>
    <p:sldId id="361" r:id="rId17"/>
    <p:sldId id="362" r:id="rId18"/>
    <p:sldId id="401" r:id="rId19"/>
    <p:sldId id="311" r:id="rId20"/>
    <p:sldId id="321" r:id="rId21"/>
    <p:sldId id="323" r:id="rId22"/>
    <p:sldId id="271" r:id="rId23"/>
    <p:sldId id="258" r:id="rId24"/>
    <p:sldId id="314" r:id="rId25"/>
    <p:sldId id="315" r:id="rId26"/>
    <p:sldId id="317" r:id="rId27"/>
    <p:sldId id="318" r:id="rId28"/>
    <p:sldId id="374" r:id="rId29"/>
    <p:sldId id="319" r:id="rId30"/>
    <p:sldId id="322" r:id="rId31"/>
    <p:sldId id="272" r:id="rId32"/>
    <p:sldId id="386" r:id="rId33"/>
    <p:sldId id="260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4" r:id="rId42"/>
    <p:sldId id="335" r:id="rId43"/>
    <p:sldId id="331" r:id="rId44"/>
    <p:sldId id="332" r:id="rId45"/>
    <p:sldId id="333" r:id="rId46"/>
    <p:sldId id="336" r:id="rId47"/>
    <p:sldId id="337" r:id="rId48"/>
    <p:sldId id="338" r:id="rId49"/>
    <p:sldId id="301" r:id="rId50"/>
    <p:sldId id="263" r:id="rId51"/>
    <p:sldId id="270" r:id="rId52"/>
    <p:sldId id="262" r:id="rId53"/>
    <p:sldId id="418" r:id="rId54"/>
    <p:sldId id="430" r:id="rId55"/>
    <p:sldId id="312" r:id="rId56"/>
    <p:sldId id="343" r:id="rId57"/>
    <p:sldId id="365" r:id="rId58"/>
    <p:sldId id="344" r:id="rId59"/>
    <p:sldId id="342" r:id="rId60"/>
    <p:sldId id="281" r:id="rId61"/>
    <p:sldId id="280" r:id="rId62"/>
    <p:sldId id="276" r:id="rId63"/>
    <p:sldId id="266" r:id="rId64"/>
    <p:sldId id="422" r:id="rId65"/>
    <p:sldId id="267" r:id="rId66"/>
    <p:sldId id="404" r:id="rId67"/>
    <p:sldId id="279" r:id="rId68"/>
    <p:sldId id="352" r:id="rId69"/>
    <p:sldId id="287" r:id="rId70"/>
    <p:sldId id="394" r:id="rId71"/>
    <p:sldId id="395" r:id="rId72"/>
    <p:sldId id="396" r:id="rId73"/>
    <p:sldId id="379" r:id="rId74"/>
    <p:sldId id="380" r:id="rId75"/>
    <p:sldId id="413" r:id="rId76"/>
    <p:sldId id="414" r:id="rId77"/>
    <p:sldId id="419" r:id="rId78"/>
    <p:sldId id="420" r:id="rId79"/>
    <p:sldId id="411" r:id="rId80"/>
    <p:sldId id="376" r:id="rId81"/>
    <p:sldId id="405" r:id="rId82"/>
    <p:sldId id="377" r:id="rId83"/>
    <p:sldId id="372" r:id="rId84"/>
    <p:sldId id="351" r:id="rId85"/>
    <p:sldId id="426" r:id="rId86"/>
    <p:sldId id="429" r:id="rId87"/>
    <p:sldId id="423" r:id="rId88"/>
    <p:sldId id="424" r:id="rId89"/>
    <p:sldId id="427" r:id="rId90"/>
    <p:sldId id="428" r:id="rId91"/>
    <p:sldId id="389" r:id="rId92"/>
    <p:sldId id="366" r:id="rId93"/>
    <p:sldId id="391" r:id="rId94"/>
    <p:sldId id="308" r:id="rId95"/>
    <p:sldId id="293" r:id="rId96"/>
    <p:sldId id="30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#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#1"/>
    <dgm:cxn modelId="{AEE0A5E5-B5FD-4198-9B55-6B5F6EB0838A}" type="presOf" srcId="{2052D8C4-2593-46BA-BCAF-F10C03B13E22}" destId="{30ADB834-5B2C-498A-8E4B-73E85E1D22B7}" srcOrd="0" destOrd="0" presId="urn:microsoft.com/office/officeart/2005/8/layout/hProcess10#1"/>
    <dgm:cxn modelId="{9C2F0356-ED03-4390-BEA1-3299F8633F09}" type="presOf" srcId="{E46577BB-CEA4-4AF1-9318-D13941664FE6}" destId="{391694FC-8E0A-4097-9DE2-524E393C6CCE}" srcOrd="0" destOrd="0" presId="urn:microsoft.com/office/officeart/2005/8/layout/hProcess10#1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#1"/>
    <dgm:cxn modelId="{8E949585-72CA-4575-97ED-ED72F4402278}" type="presOf" srcId="{22D62A13-11C4-4694-AA5C-AE4AD9993A37}" destId="{A38777E0-2651-4C4C-83E1-883EFED2964A}" srcOrd="1" destOrd="0" presId="urn:microsoft.com/office/officeart/2005/8/layout/hProcess10#1"/>
    <dgm:cxn modelId="{45D627B8-3445-4FF6-AADF-DFE4F129E0EA}" type="presOf" srcId="{3B62F779-C8C4-4403-A321-BC49F982E4AB}" destId="{F144BABE-85A4-4349-B4AC-17F4EF0A35EC}" srcOrd="0" destOrd="0" presId="urn:microsoft.com/office/officeart/2005/8/layout/hProcess10#1"/>
    <dgm:cxn modelId="{FFAB1C3D-B380-41A9-BC3E-BC9C644F6667}" type="presOf" srcId="{7972CBEC-541E-4414-B55B-F7CCE4DF0F06}" destId="{C63B5AEA-A435-41A5-A1ED-E2CD48DAF650}" srcOrd="0" destOrd="0" presId="urn:microsoft.com/office/officeart/2005/8/layout/hProcess10#1"/>
    <dgm:cxn modelId="{32D53038-758E-4412-BDC1-DF165AF5BBFF}" type="presOf" srcId="{22D62A13-11C4-4694-AA5C-AE4AD9993A37}" destId="{CBAF70CA-EC59-4394-BE21-3A85CFED56AF}" srcOrd="0" destOrd="0" presId="urn:microsoft.com/office/officeart/2005/8/layout/hProcess10#1"/>
    <dgm:cxn modelId="{8E1A9772-A800-4F00-9C7E-25957907B53A}" type="presOf" srcId="{78D50FA3-D6C2-48F3-8D3E-753AA09ACF6F}" destId="{9692A6D9-AE56-4BDF-A9B1-D4E67A21F93D}" srcOrd="1" destOrd="0" presId="urn:microsoft.com/office/officeart/2005/8/layout/hProcess10#1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#1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#1"/>
    <dgm:cxn modelId="{D5DB254D-90D2-4214-898F-85F4F6888F8D}" type="presParOf" srcId="{CA1A814B-CD73-4ABC-8A50-14BF1F4EEFA3}" destId="{811EF07C-38A5-4CF6-A42F-624F61D73E02}" srcOrd="0" destOrd="0" presId="urn:microsoft.com/office/officeart/2005/8/layout/hProcess10#1"/>
    <dgm:cxn modelId="{A91573E2-C6A5-4689-918A-D08F92717AD6}" type="presParOf" srcId="{811EF07C-38A5-4CF6-A42F-624F61D73E02}" destId="{BAEA5892-5815-4FB6-8552-6609C18A3C74}" srcOrd="0" destOrd="0" presId="urn:microsoft.com/office/officeart/2005/8/layout/hProcess10#1"/>
    <dgm:cxn modelId="{75CF3341-D68E-4ECE-A199-8D62A58D1F81}" type="presParOf" srcId="{811EF07C-38A5-4CF6-A42F-624F61D73E02}" destId="{391694FC-8E0A-4097-9DE2-524E393C6CCE}" srcOrd="1" destOrd="0" presId="urn:microsoft.com/office/officeart/2005/8/layout/hProcess10#1"/>
    <dgm:cxn modelId="{DFDC8C43-00B4-4F6B-814D-DB83B0AD78D1}" type="presParOf" srcId="{CA1A814B-CD73-4ABC-8A50-14BF1F4EEFA3}" destId="{CBAF70CA-EC59-4394-BE21-3A85CFED56AF}" srcOrd="1" destOrd="0" presId="urn:microsoft.com/office/officeart/2005/8/layout/hProcess10#1"/>
    <dgm:cxn modelId="{388CA372-F389-40A1-9AAE-CA125259280A}" type="presParOf" srcId="{CBAF70CA-EC59-4394-BE21-3A85CFED56AF}" destId="{A38777E0-2651-4C4C-83E1-883EFED2964A}" srcOrd="0" destOrd="0" presId="urn:microsoft.com/office/officeart/2005/8/layout/hProcess10#1"/>
    <dgm:cxn modelId="{EEDF1564-06C5-4F1D-BD24-F5C1D42167B5}" type="presParOf" srcId="{CA1A814B-CD73-4ABC-8A50-14BF1F4EEFA3}" destId="{C5F67F6E-BE9B-41FD-83FD-8A7F626163DC}" srcOrd="2" destOrd="0" presId="urn:microsoft.com/office/officeart/2005/8/layout/hProcess10#1"/>
    <dgm:cxn modelId="{284F0666-768C-45EB-A218-D9BDA6A41D78}" type="presParOf" srcId="{C5F67F6E-BE9B-41FD-83FD-8A7F626163DC}" destId="{3BFF8D25-77DF-4B49-8500-DF1B850067C0}" srcOrd="0" destOrd="0" presId="urn:microsoft.com/office/officeart/2005/8/layout/hProcess10#1"/>
    <dgm:cxn modelId="{2234F9EA-DA87-4F6F-995A-B018B9454546}" type="presParOf" srcId="{C5F67F6E-BE9B-41FD-83FD-8A7F626163DC}" destId="{F144BABE-85A4-4349-B4AC-17F4EF0A35EC}" srcOrd="1" destOrd="0" presId="urn:microsoft.com/office/officeart/2005/8/layout/hProcess10#1"/>
    <dgm:cxn modelId="{9BC1BBF6-5BEE-4A19-9A3E-50540498E229}" type="presParOf" srcId="{CA1A814B-CD73-4ABC-8A50-14BF1F4EEFA3}" destId="{4522EE6B-B06D-4A84-9E4C-FD875CD05B60}" srcOrd="3" destOrd="0" presId="urn:microsoft.com/office/officeart/2005/8/layout/hProcess10#1"/>
    <dgm:cxn modelId="{60F96FD2-19DA-4AEF-9AB6-5E671D96B6B5}" type="presParOf" srcId="{4522EE6B-B06D-4A84-9E4C-FD875CD05B60}" destId="{9692A6D9-AE56-4BDF-A9B1-D4E67A21F93D}" srcOrd="0" destOrd="0" presId="urn:microsoft.com/office/officeart/2005/8/layout/hProcess10#1"/>
    <dgm:cxn modelId="{BACEDA1C-6EE6-435B-BE62-8D89D800A078}" type="presParOf" srcId="{CA1A814B-CD73-4ABC-8A50-14BF1F4EEFA3}" destId="{B23379DC-716C-4C26-B461-2A7424FF9A97}" srcOrd="4" destOrd="0" presId="urn:microsoft.com/office/officeart/2005/8/layout/hProcess10#1"/>
    <dgm:cxn modelId="{E691FAE7-2F2B-4293-B182-A2B62239D4F5}" type="presParOf" srcId="{B23379DC-716C-4C26-B461-2A7424FF9A97}" destId="{D409A809-F4A7-4B44-8C09-689152D3CE15}" srcOrd="0" destOrd="0" presId="urn:microsoft.com/office/officeart/2005/8/layout/hProcess10#1"/>
    <dgm:cxn modelId="{68CD2A17-DE60-4ABE-A61B-F621BC6EC7ED}" type="presParOf" srcId="{B23379DC-716C-4C26-B461-2A7424FF9A97}" destId="{C63B5AEA-A435-41A5-A1ED-E2CD48DAF650}" srcOrd="1" destOrd="0" presId="urn:microsoft.com/office/officeart/2005/8/layout/hProcess10#1"/>
    <dgm:cxn modelId="{63061C78-202E-43D4-8A98-663C87CDD58D}" type="presParOf" srcId="{CA1A814B-CD73-4ABC-8A50-14BF1F4EEFA3}" destId="{4A48A4DC-0DC0-4751-908F-09B1C084456E}" srcOrd="5" destOrd="0" presId="urn:microsoft.com/office/officeart/2005/8/layout/hProcess10#1"/>
    <dgm:cxn modelId="{4D2CA27A-0542-4FF0-B0E5-CA45C55C8EE8}" type="presParOf" srcId="{4A48A4DC-0DC0-4751-908F-09B1C084456E}" destId="{51CCB95B-B2CA-48D9-8547-BF3A9D4D0734}" srcOrd="0" destOrd="0" presId="urn:microsoft.com/office/officeart/2005/8/layout/hProcess10#1"/>
    <dgm:cxn modelId="{4764B05A-ED71-4DEE-9A89-231A58A4F851}" type="presParOf" srcId="{CA1A814B-CD73-4ABC-8A50-14BF1F4EEFA3}" destId="{8C1DB810-306D-4BEC-BE24-904AC351E273}" srcOrd="6" destOrd="0" presId="urn:microsoft.com/office/officeart/2005/8/layout/hProcess10#1"/>
    <dgm:cxn modelId="{3B8D6466-1A41-4324-8DE7-7FE8A8F15DD0}" type="presParOf" srcId="{8C1DB810-306D-4BEC-BE24-904AC351E273}" destId="{BC5AD54B-F353-4C9F-9880-729D06EF0262}" srcOrd="0" destOrd="0" presId="urn:microsoft.com/office/officeart/2005/8/layout/hProcess10#1"/>
    <dgm:cxn modelId="{0B6331AB-E8BA-4E36-B5F6-5AF69EB39734}" type="presParOf" srcId="{8C1DB810-306D-4BEC-BE24-904AC351E273}" destId="{30ADB834-5B2C-498A-8E4B-73E85E1D22B7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pPr/>
              <a:t>26-Jan-21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pPr/>
              <a:t>26-Jan-21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Industrial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MnZn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alloys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Loss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Current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and Simulate dispersive,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gyromagnetic Ferrites.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the relation between Magnetomotive force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Flux rate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Magnetic Transmission Lines.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 the causes and effects of signal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delay, distortion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attenuation in Magnetic Transmission Lines.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Investigate the effects of frequency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dependent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conductivity and permeability on 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Leakage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Core losses. </a:t>
            </a: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transient effects of microwave Frequency ferromagnetic resonance in saturated gyromagnetic Ferrites.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with respect to the </a:t>
                </a:r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field. A high permeability material has a low Reluctance or a high Permeance.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28" t="-187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nonlinear function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of 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acts as the magnetic current. It is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calculated as: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blipFill>
                <a:blip r:embed="rId3"/>
                <a:stretch>
                  <a:fillRect l="-20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4" y="2223303"/>
            <a:ext cx="4348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Presentation Outline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03341" cy="453072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Study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three models: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10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03341" cy="4530726"/>
              </a:xfrm>
              <a:blipFill>
                <a:blip r:embed="rId2"/>
                <a:stretch>
                  <a:fillRect l="-846" t="-1882" r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unit Length Transverse Inductance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magnetic and electric transmission lines of similar geometry, the per unit length inductance/ capacitance are related to each other.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cylindrical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wire,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  <a:blipFill>
                <a:blip r:embed="rId2"/>
                <a:stretch>
                  <a:fillRect l="-12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7258" r="20836"/>
          <a:stretch/>
        </p:blipFill>
        <p:spPr>
          <a:xfrm>
            <a:off x="6439988" y="1870075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0342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Memory,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Spintronic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Ferrite loaded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Patch Antennas, Directional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MEEP: Dispersion of Permeability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represented as a sum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resonance term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a term for frequency independent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permeability.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  <a:blipFill>
                <a:blip r:embed="rId2"/>
                <a:stretch>
                  <a:fillRect l="-1224" t="-1344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63" y="1825625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Magnetic Energy Minimization Problem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Brown’s Equations (1962) dictate energy minimization: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Energy: Interactions with neighboring spins. The derivative of magnetization must be minimized i.e. the neighbouring spins must be aligned.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Anisotropy Energy: Difficulty of Alignment depends on the direction. The dot product of Magnetization with direction is a nonlinear function due to crystal structure. Spins must align along the easy direction.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𝑎𝑛𝑖𝑠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𝑎𝑛𝑖𝑠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Zeeman Energy: Interaction with external applied field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  <a:endParaRPr lang="en-US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𝑍𝑒𝑒𝑚𝑎𝑛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𝑎𝑝𝑝𝑙𝑖𝑒𝑑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Demagnetizing Field (dipole-dipole) Energy: The field due to net magnetic moment of bound volume/ surface magnetic poles. Long distance interaction between spins leads to favorable configurations.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  <a:blipFill>
                <a:blip r:embed="rId2"/>
                <a:stretch>
                  <a:fillRect l="-537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</p:spPr>
            <p:txBody>
              <a:bodyPr>
                <a:normAutofit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Landau-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Lifshitz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-Gilbert model (1955) describes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damped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precessional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of saturated magnetic dipoles in 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 bias magnetic field.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describes the linear deviation of magnetization from its static equilibrium value.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Precesses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occurs around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effective Magnetic Field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gyromagnetic ratio,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Gilbert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damping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  <a:blipFill>
                <a:blip r:embed="rId2"/>
                <a:stretch>
                  <a:fillRect l="-1542" t="-1075" r="-1836" b="-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s://upload.wikimedia.org/wikipedia/commons/e/ec/Damped_Magnetization_Prec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7" y="2426517"/>
            <a:ext cx="2782388" cy="2805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Larmor Precession Frequency for Gyromagnetic materials placed in a static magnetic field has the 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Gyromagnetic Ratio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8197" r="-30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04762" r="-1003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8065" r="-10030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313115" r="-10030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406452" r="-1003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514754" r="-1003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33194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pulse transformer was simulated in MEEP simulator. A Gyromagnetic, dispersive ferromagnetic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MnZn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core used for the simulation.</a:t>
                </a: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microwave frequency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electric 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852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for Pulse 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13418" y="1711301"/>
            <a:ext cx="471947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984299" y="1585311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7" y="4180681"/>
            <a:ext cx="5564143" cy="2087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electric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2716" y="2211636"/>
            <a:ext cx="52480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electric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measuring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11636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99575" y="5950577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Hz was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20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1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closed, encircling 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open, starting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</a:t>
                </a:r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</m:oMath>
                  </m:oMathPara>
                </a14:m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Magnetic Voltage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blipFill>
                <a:blip r:embed="rId3"/>
                <a:stretch>
                  <a:fillRect l="-1993" t="-1196" r="-3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Magnetic Voltage and Current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7" y="2024539"/>
            <a:ext cx="5330825" cy="399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024539"/>
            <a:ext cx="501396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is communicated across the transmission line by the complex magnetic voltage and magnetic current.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and current have a phase displacement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and reactive power.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Evolution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Poynting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Flux Density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electric Gaussian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Pulse lead to a sudden burst of energy.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Poynting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Flux Density in the direction of propagation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flow of power across the transmission line.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  <a:blipFill>
                <a:blip r:embed="rId2"/>
                <a:stretch>
                  <a:fillRect l="-2390" t="-2525" r="-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972469"/>
            <a:ext cx="5924550" cy="405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and group velocity have the following relation: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Super-luminal phase velocity is exhibited near 100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MHz.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group velocity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below 100MHz but it decreases after 100MHz.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  <a:blipFill>
                <a:blip r:embed="rId2"/>
                <a:stretch>
                  <a:fillRect l="-2317" t="-2521" r="-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407514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 smtClean="0"/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 smtClean="0"/>
              </a:p>
              <a:p>
                <a:pPr algn="ctr"/>
                <a:endParaRPr lang="en-US" sz="28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impedance drops progressively as the permeability decreases.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  <a:blipFill>
                <a:blip r:embed="rId2"/>
                <a:stretch>
                  <a:fillRect l="-2059" t="-1287" r="-1030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2233279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620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13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81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9101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63687" y="6356350"/>
            <a:ext cx="4114800" cy="365125"/>
          </a:xfrm>
        </p:spPr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Ferromagnetic Resonance in Saturated Gyromagnetic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Ferromagnetic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between an electromagnetic wave and the magnetization of a medium through which it passes. This coupling induces a significant loss of power of the wave. The power is absorbed by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magnetization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and lost as heat.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coupling to occur, the frequency of the incident wave must be equal to the precession frequency of the magnetization (Larmor frequency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 spectroscopic technique is a standard tool for probing spin waves and spin dynamics. FMR probes the sample magnetization resulting from the magnetic moments of dipolar-coupled but unpaired electrons.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 resonance is also the basis of various high-frequency electronic devices, such as resonance isolators or circulators.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336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623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Dispersion of Gyromagnetic Susceptibility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ferromagnetic media biased in the z-direction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non-diagonal susceptibility tensor is used to relate Magnetization and Field intensity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transmission line resonates when 1mm wavelength signal (300GHz) is applied.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  <a:blipFill>
                <a:blip r:embed="rId2"/>
                <a:stretch>
                  <a:fillRect l="-771" t="-622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10" y="2136566"/>
            <a:ext cx="5100747" cy="3773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534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9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Precession due to Sinusoidal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352" b="49561"/>
          <a:stretch/>
        </p:blipFill>
        <p:spPr>
          <a:xfrm>
            <a:off x="5013692" y="3160729"/>
            <a:ext cx="6279416" cy="319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4" y="3168558"/>
            <a:ext cx="4308566" cy="31877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Gyromagnetic Ferrite does not resonate when excited by a 225GHz linearly polarized sinusoid source.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Polarization of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linearly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Polarized wave changes as it moves across the saturated ferrite.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blipFill>
                <a:blip r:embed="rId4"/>
                <a:stretch>
                  <a:fillRect l="-413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Resonance due to Gaussian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28" y="2018631"/>
            <a:ext cx="7628390" cy="43377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87383" y="1854659"/>
                <a:ext cx="38818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Gaussian source was applied to find the broadband frequency response during gyromagnetic resonance.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Gaussian source had a bandwidth of 450GHz centered at 225GHz.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strongest resonance was due to the 300GHz harmonic.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1854659"/>
                <a:ext cx="3881845" cy="4247317"/>
              </a:xfrm>
              <a:prstGeom prst="rect">
                <a:avLst/>
              </a:prstGeom>
              <a:blipFill>
                <a:blip r:embed="rId3"/>
                <a:stretch>
                  <a:fillRect l="-2041" t="-1004" r="-2669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5059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Impedance and Propagation Constant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3493" y="1709330"/>
            <a:ext cx="10600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harmonic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incident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wave equal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precession frequency of the magnetization (Larmor frequency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gives rise to Gyromagnetic resonance.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70522"/>
            <a:ext cx="5549551" cy="3155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5" y="2870522"/>
            <a:ext cx="5549551" cy="3155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8599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Longitudinal Admittance and Transverse Impedance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0641" y="1820401"/>
            <a:ext cx="113073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Gyromagnetic Resonance, the per unit length Longitudinal Admittance and Transverse Impedance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spike by a factor of 100 times.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a severe increase in the power dissipation in the Ferrite sample. The Transverse Inductance increases and Longitudinal Capacitance drops so the Reactive power consumption increases.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95201"/>
            <a:ext cx="5397928" cy="3069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1" y="3295201"/>
            <a:ext cx="5434460" cy="30901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0749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The MEEP simulation was used to study power losses due to conduction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core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 and electromagnetic resonance. The results are only valid for small signal analysis of the Gyromagnetic, Dispersive, Ferromagnetic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core. 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 electron in an atomic orbital possesses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 Magnetic Moment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due to its rotation in a loop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(orbital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moment) and spin around an axis (spin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).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𝛾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 smtClean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where I is the bound current,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loop area,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gyromagnetic ratio and 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angular momentum of the electron.</a:t>
                </a:r>
                <a:endParaRPr lang="en-US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3</a:t>
                </a:r>
                <a:r>
                  <a:rPr lang="en-US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 </a:t>
                </a:r>
                <a:r>
                  <a:rPr lang="en-US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is the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total magnetic dipole moment per unit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volume.</a:t>
                </a: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1275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Magnetic Transmission Lines behave like high pass filter hence they can realize high speed data transmission with minimal losses.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91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Words>4785</Words>
  <Application>Microsoft Office PowerPoint</Application>
  <PresentationFormat>Widescreen</PresentationFormat>
  <Paragraphs>780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Research Objectives</vt:lpstr>
      <vt:lpstr>Presentation Outline</vt:lpstr>
      <vt:lpstr>1. Introduction to Magnetic Transmission</vt:lpstr>
      <vt:lpstr>1. Introduction to Magnetic Transmission Lines</vt:lpstr>
      <vt:lpstr>1. Industrial Applications of Magnetic Transmission Lines</vt:lpstr>
      <vt:lpstr>1. Industrial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Industrial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 (1873)</vt:lpstr>
      <vt:lpstr>2.1. Complex Magnetic Reluctance Model for Magnetic Circuits (1873)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3.3. Per unit Length Transverse Inductance of Magnetic Transmission Line</vt:lpstr>
      <vt:lpstr>3.3. Comparison of three Models 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Dispersion of Permeability</vt:lpstr>
      <vt:lpstr>3.2. MEEP: Magnetic Energy Minimization Problem 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Magnetic Transmission Line Model for Pulse Transformer</vt:lpstr>
      <vt:lpstr>3.3. Pulse Transformer Simulation in MEEP</vt:lpstr>
      <vt:lpstr>3.3. Geometry of Pulse Transformer</vt:lpstr>
      <vt:lpstr>3.3. Material Properties of MnZn Ferrite</vt:lpstr>
      <vt:lpstr>3.3. Soft Magnetic Gaussian Current Pulse</vt:lpstr>
      <vt:lpstr>3.3. Color map for Longitudinal Fields</vt:lpstr>
      <vt:lpstr>3.3. Color map for Transverse Fields</vt:lpstr>
      <vt:lpstr>3.3. Field Map for Magnetic Transmission Line</vt:lpstr>
      <vt:lpstr>3.3. Evolution of Magnetic Voltage and Current</vt:lpstr>
      <vt:lpstr>3.3. Evolution of Poynting Flux Density</vt:lpstr>
      <vt:lpstr>3.3. Propagation Constant of Magnetic Transmission Line</vt:lpstr>
      <vt:lpstr>3.3. Phase Velocity of Magnetic Transmission Line</vt:lpstr>
      <vt:lpstr>3.3. Intrinsic Wave Impedance of Magnetic Transmission Line</vt:lpstr>
      <vt:lpstr>3.3. Longitudinal Admittance of Magnetic Transmission Line</vt:lpstr>
      <vt:lpstr>3.3. Transverse Impedance of Magnetic Transmission Line</vt:lpstr>
      <vt:lpstr>3.3. Ferromagnetic Resonance in Saturated Gyromagnetic Ferrite</vt:lpstr>
      <vt:lpstr>3.3. Dispersion of Gyromagnetic Susceptibility</vt:lpstr>
      <vt:lpstr>3.3. Gyromagnetic Precession due to Sinusoidal Source</vt:lpstr>
      <vt:lpstr>3.3. Gyromagnetic Resonance due to Gaussian Source</vt:lpstr>
      <vt:lpstr>3.3. Intrinsic Impedance and Propagation Constant</vt:lpstr>
      <vt:lpstr>3.3. Longitudinal Admittance and Transverse Impedance</vt:lpstr>
      <vt:lpstr>3.3. Limitations of MEEP simulation</vt:lpstr>
      <vt:lpstr>4. Conclusion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1721</cp:revision>
  <dcterms:created xsi:type="dcterms:W3CDTF">2019-10-08T20:14:06Z</dcterms:created>
  <dcterms:modified xsi:type="dcterms:W3CDTF">2021-01-26T19:58:12Z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